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4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86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15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18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5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64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93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90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6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8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7E87A-BB33-5E47-90DB-55641E80B98E}" type="datetimeFigureOut">
              <a:rPr lang="en-US" smtClean="0"/>
              <a:t>5/5/15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70835-61C2-094B-9223-FC3770F20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0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4Y9K1H6Yn6o" TargetMode="External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9lu65X8t8i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volution.berkeley.edu/evolibrary/article/0_0_0/arthropods_intro_0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JGWxNTCU3-8" TargetMode="External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volution.berkeley.edu/evolibrary/article/0_0_0/constraint_0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31" y="2132209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6000" dirty="0" smtClean="0">
                <a:latin typeface="Cooper Black"/>
                <a:cs typeface="Cooper Black"/>
              </a:rPr>
              <a:t>Arthropods</a:t>
            </a:r>
            <a:endParaRPr lang="en-US" sz="6000" dirty="0">
              <a:latin typeface="Cooper Black"/>
              <a:cs typeface="Cooper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496" y="3892780"/>
            <a:ext cx="408648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Features</a:t>
            </a:r>
          </a:p>
          <a:p>
            <a:r>
              <a:rPr lang="en-US" dirty="0" smtClean="0">
                <a:latin typeface="Cooper Black"/>
                <a:cs typeface="Cooper Black"/>
              </a:rPr>
              <a:t>Spiders &amp; Arachnids</a:t>
            </a:r>
          </a:p>
          <a:p>
            <a:r>
              <a:rPr lang="en-US" dirty="0" smtClean="0">
                <a:latin typeface="Cooper Black"/>
                <a:cs typeface="Cooper Black"/>
              </a:rPr>
              <a:t>Insects</a:t>
            </a:r>
          </a:p>
          <a:p>
            <a:r>
              <a:rPr lang="en-US" dirty="0" smtClean="0">
                <a:latin typeface="Cooper Black"/>
                <a:cs typeface="Cooper Black"/>
              </a:rPr>
              <a:t>Crustaceans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693" y="0"/>
            <a:ext cx="4081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16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Respiration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Majority have </a:t>
            </a:r>
            <a:r>
              <a:rPr lang="en-US" u="sng" dirty="0" smtClean="0"/>
              <a:t>trachea</a:t>
            </a:r>
          </a:p>
          <a:p>
            <a:pPr lvl="1"/>
            <a:r>
              <a:rPr lang="en-US" dirty="0" smtClean="0"/>
              <a:t>Network of fine tubes </a:t>
            </a:r>
          </a:p>
          <a:p>
            <a:pPr lvl="1"/>
            <a:r>
              <a:rPr lang="en-US" dirty="0" smtClean="0"/>
              <a:t>Air enters through </a:t>
            </a:r>
            <a:r>
              <a:rPr lang="en-US" b="1" dirty="0" smtClean="0"/>
              <a:t>spiracles</a:t>
            </a:r>
            <a:r>
              <a:rPr lang="en-US" dirty="0" smtClean="0"/>
              <a:t> and passes into tracheae </a:t>
            </a:r>
            <a:r>
              <a:rPr lang="en-US" dirty="0" smtClean="0">
                <a:sym typeface="Wingdings"/>
              </a:rPr>
              <a:t>delivering O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to body</a:t>
            </a:r>
          </a:p>
          <a:p>
            <a:pPr lvl="1"/>
            <a:r>
              <a:rPr lang="en-US" dirty="0" smtClean="0">
                <a:sym typeface="Wingdings"/>
              </a:rPr>
              <a:t>Valves control flow of air prevents H</a:t>
            </a:r>
            <a:r>
              <a:rPr lang="en-US" baseline="-25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O loss</a:t>
            </a:r>
            <a:endParaRPr lang="en-US" dirty="0"/>
          </a:p>
        </p:txBody>
      </p:sp>
      <p:pic>
        <p:nvPicPr>
          <p:cNvPr id="4" name="Picture 9" descr="30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9" y="4197002"/>
            <a:ext cx="5940425" cy="254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691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600200"/>
            <a:ext cx="5545667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Mouthparts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>
                <a:sym typeface="Wingdings"/>
              </a:rPr>
              <a:t>p</a:t>
            </a:r>
            <a:r>
              <a:rPr lang="en-US" u="sng" dirty="0" smtClean="0"/>
              <a:t>incers/</a:t>
            </a:r>
            <a:r>
              <a:rPr lang="en-US" b="1" u="sng" dirty="0" smtClean="0"/>
              <a:t>fangs</a:t>
            </a:r>
            <a:r>
              <a:rPr lang="en-US" u="sng" dirty="0" smtClean="0"/>
              <a:t> </a:t>
            </a:r>
            <a:r>
              <a:rPr lang="en-US" dirty="0" smtClean="0"/>
              <a:t>(</a:t>
            </a:r>
            <a:r>
              <a:rPr lang="en-US" i="1" dirty="0" smtClean="0"/>
              <a:t>chelicerae</a:t>
            </a:r>
            <a:r>
              <a:rPr lang="en-US" dirty="0" smtClean="0"/>
              <a:t>: </a:t>
            </a:r>
            <a:r>
              <a:rPr lang="en-US" dirty="0" err="1" smtClean="0"/>
              <a:t>ka</a:t>
            </a:r>
            <a:r>
              <a:rPr lang="en-US" dirty="0" smtClean="0"/>
              <a:t>-</a:t>
            </a:r>
            <a:r>
              <a:rPr lang="en-US" dirty="0" err="1" smtClean="0"/>
              <a:t>lyss</a:t>
            </a:r>
            <a:r>
              <a:rPr lang="en-US" dirty="0" smtClean="0"/>
              <a:t>-era)</a:t>
            </a:r>
          </a:p>
          <a:p>
            <a:r>
              <a:rPr lang="en-US" dirty="0" smtClean="0"/>
              <a:t>Body Plan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cephalothorax</a:t>
            </a:r>
            <a:r>
              <a:rPr lang="en-US" dirty="0" smtClean="0">
                <a:sym typeface="Wingdings"/>
              </a:rPr>
              <a:t> &amp; </a:t>
            </a:r>
            <a:r>
              <a:rPr lang="en-US" u="sng" dirty="0" smtClean="0">
                <a:sym typeface="Wingdings"/>
              </a:rPr>
              <a:t>abdomen</a:t>
            </a:r>
          </a:p>
          <a:p>
            <a:r>
              <a:rPr lang="en-US" dirty="0" smtClean="0">
                <a:sym typeface="Wingdings"/>
              </a:rPr>
              <a:t>No antennae</a:t>
            </a:r>
          </a:p>
          <a:p>
            <a:r>
              <a:rPr lang="en-US" u="sng" dirty="0" smtClean="0"/>
              <a:t>Spinnerets</a:t>
            </a:r>
            <a:r>
              <a:rPr lang="en-US" dirty="0" smtClean="0"/>
              <a:t>: secrete silky strands from abdomen</a:t>
            </a:r>
          </a:p>
          <a:p>
            <a:r>
              <a:rPr lang="en-US" dirty="0" smtClean="0">
                <a:hlinkClick r:id="rId2"/>
              </a:rPr>
              <a:t>Slow Motion Spider Web Construction</a:t>
            </a:r>
            <a:endParaRPr lang="en-US" dirty="0" smtClean="0"/>
          </a:p>
          <a:p>
            <a:r>
              <a:rPr lang="en-US" dirty="0" smtClean="0"/>
              <a:t>Search: Spider Catching Prey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Arachnids: Spiders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833" y="1756833"/>
            <a:ext cx="3323166" cy="355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81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Arachnids: Scorpions &amp; Mites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31467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Scorpions             </a:t>
            </a:r>
            <a:r>
              <a:rPr lang="en-US" dirty="0" err="1" smtClean="0">
                <a:hlinkClick r:id="rId2"/>
              </a:rPr>
              <a:t>SuperMouse</a:t>
            </a:r>
            <a:r>
              <a:rPr lang="en-US" dirty="0" smtClean="0">
                <a:hlinkClick r:id="rId2"/>
              </a:rPr>
              <a:t>!</a:t>
            </a:r>
            <a:endParaRPr lang="en-US" dirty="0" smtClean="0"/>
          </a:p>
          <a:p>
            <a:pPr lvl="1"/>
            <a:r>
              <a:rPr lang="en-US" dirty="0" smtClean="0"/>
              <a:t>Mouthparts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Pincers</a:t>
            </a:r>
            <a:r>
              <a:rPr lang="en-US" dirty="0" smtClean="0">
                <a:sym typeface="Wingdings"/>
              </a:rPr>
              <a:t> (</a:t>
            </a:r>
            <a:r>
              <a:rPr lang="en-US" u="sng" dirty="0" smtClean="0">
                <a:sym typeface="Wingdings"/>
              </a:rPr>
              <a:t>grabbing food</a:t>
            </a:r>
            <a:r>
              <a:rPr lang="en-US" dirty="0" smtClean="0">
                <a:sym typeface="Wingdings"/>
              </a:rPr>
              <a:t>; not defense)</a:t>
            </a:r>
            <a:endParaRPr lang="en-US" dirty="0" smtClean="0"/>
          </a:p>
          <a:p>
            <a:pPr lvl="1"/>
            <a:r>
              <a:rPr lang="en-US" dirty="0" smtClean="0"/>
              <a:t>Body Plan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/>
              <a:t>Segmented abdomens </a:t>
            </a:r>
          </a:p>
          <a:p>
            <a:pPr lvl="2"/>
            <a:r>
              <a:rPr lang="en-US" dirty="0" smtClean="0"/>
              <a:t>Venomous stinger; folded forward OVER body</a:t>
            </a:r>
          </a:p>
          <a:p>
            <a:r>
              <a:rPr lang="en-US" dirty="0" smtClean="0"/>
              <a:t>Mites</a:t>
            </a:r>
          </a:p>
          <a:p>
            <a:pPr lvl="1"/>
            <a:r>
              <a:rPr lang="en-US" dirty="0" smtClean="0"/>
              <a:t>Largest group of arachnids</a:t>
            </a:r>
          </a:p>
          <a:p>
            <a:pPr lvl="1"/>
            <a:r>
              <a:rPr lang="en-US" dirty="0" smtClean="0"/>
              <a:t>Mouthparts 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sucking</a:t>
            </a:r>
            <a:r>
              <a:rPr lang="en-US" dirty="0" smtClean="0">
                <a:sym typeface="Wingdings"/>
              </a:rPr>
              <a:t> mouth</a:t>
            </a:r>
            <a:endParaRPr lang="en-US" dirty="0" smtClean="0"/>
          </a:p>
          <a:p>
            <a:pPr lvl="1"/>
            <a:r>
              <a:rPr lang="en-US" dirty="0" smtClean="0"/>
              <a:t>Body Plan</a:t>
            </a:r>
            <a:r>
              <a:rPr lang="en-US" dirty="0" smtClean="0">
                <a:sym typeface="Wingdings"/>
              </a:rPr>
              <a:t> </a:t>
            </a:r>
            <a:r>
              <a:rPr lang="en-US" u="sng" dirty="0" smtClean="0">
                <a:sym typeface="Wingdings"/>
              </a:rPr>
              <a:t>Unsegmented</a:t>
            </a:r>
            <a:r>
              <a:rPr lang="en-US" dirty="0" smtClean="0">
                <a:sym typeface="Wingdings"/>
              </a:rPr>
              <a:t> (3 usual segments fused into one)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293" y="3831166"/>
            <a:ext cx="2729874" cy="28659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835" y="1600200"/>
            <a:ext cx="2455332" cy="182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91" y="301857"/>
            <a:ext cx="4552413" cy="25023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712" y="3117647"/>
            <a:ext cx="3333027" cy="316367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68" y="2804234"/>
            <a:ext cx="4333936" cy="3701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9712" y="115468"/>
            <a:ext cx="3711206" cy="2804234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652174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 of Arthropods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22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Jointed Appendages</a:t>
            </a:r>
          </a:p>
          <a:p>
            <a:pPr lvl="1"/>
            <a:r>
              <a:rPr lang="en-US" dirty="0" smtClean="0"/>
              <a:t>Appendage: structure extending from body</a:t>
            </a:r>
          </a:p>
          <a:p>
            <a:pPr lvl="1"/>
            <a:r>
              <a:rPr lang="en-US" dirty="0" smtClean="0"/>
              <a:t>Legs, antennae, mouthparts</a:t>
            </a:r>
          </a:p>
          <a:p>
            <a:r>
              <a:rPr lang="en-US" dirty="0" smtClean="0"/>
              <a:t>~</a:t>
            </a:r>
            <a:r>
              <a:rPr lang="en-US" dirty="0" smtClean="0">
                <a:hlinkClick r:id="rId2"/>
              </a:rPr>
              <a:t>900,000 species recorded</a:t>
            </a:r>
            <a:r>
              <a:rPr lang="en-US" dirty="0" smtClean="0"/>
              <a:t>; many more remain</a:t>
            </a:r>
          </a:p>
          <a:p>
            <a:pPr lvl="1"/>
            <a:r>
              <a:rPr lang="en-US" dirty="0" smtClean="0"/>
              <a:t>More species of beetles than there are of ALL vertebrates on Earth.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Divided into 2 groups based on the first set of "</a:t>
            </a:r>
            <a:r>
              <a:rPr lang="en-US" dirty="0" err="1" smtClean="0"/>
              <a:t>postoral</a:t>
            </a:r>
            <a:r>
              <a:rPr lang="en-US" dirty="0" smtClean="0"/>
              <a:t>" (after the mouth) appendages: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With jaw-like—cutting/grasp food   </a:t>
            </a:r>
            <a:r>
              <a:rPr lang="en-US" i="1" dirty="0" smtClean="0"/>
              <a:t>Ex: ants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With fangs/pincers—push food into mouth</a:t>
            </a:r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</a:t>
            </a:r>
            <a:r>
              <a:rPr lang="en-US" i="1" dirty="0" smtClean="0"/>
              <a:t>Ex: horseshoe crab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194" y="5281614"/>
            <a:ext cx="2141505" cy="138588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7182" y="5281614"/>
            <a:ext cx="1781068" cy="138588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986561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9" y="25153"/>
            <a:ext cx="886622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Phylogenetic Diagram: Arthropods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9" descr="30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58" y="1168153"/>
            <a:ext cx="8752843" cy="568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64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oper Black"/>
                <a:cs typeface="Cooper Black"/>
              </a:rPr>
              <a:t>Characteristics of Arthropods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9" descr="30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05" y="1111342"/>
            <a:ext cx="8730167" cy="574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203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87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oper Black"/>
                <a:cs typeface="Cooper Black"/>
              </a:rPr>
              <a:t>Features: Arthropod Body Plan</a:t>
            </a:r>
            <a:endParaRPr lang="en-US" sz="3600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54373" cy="3502900"/>
          </a:xfrm>
        </p:spPr>
        <p:txBody>
          <a:bodyPr/>
          <a:lstStyle/>
          <a:p>
            <a:r>
              <a:rPr lang="en-US" dirty="0" smtClean="0"/>
              <a:t>Segmentation</a:t>
            </a:r>
          </a:p>
          <a:p>
            <a:pPr lvl="1"/>
            <a:r>
              <a:rPr lang="en-US" dirty="0" smtClean="0"/>
              <a:t>3 distinct regions</a:t>
            </a:r>
          </a:p>
          <a:p>
            <a:pPr lvl="2"/>
            <a:r>
              <a:rPr lang="en-US" dirty="0" smtClean="0"/>
              <a:t>Head</a:t>
            </a:r>
          </a:p>
          <a:p>
            <a:pPr lvl="2"/>
            <a:r>
              <a:rPr lang="en-US" dirty="0" smtClean="0"/>
              <a:t>Thorax: mid body region</a:t>
            </a:r>
          </a:p>
          <a:p>
            <a:pPr lvl="3"/>
            <a:r>
              <a:rPr lang="en-US" dirty="0" smtClean="0"/>
              <a:t>In some arthropods the head is fused with the thorax</a:t>
            </a:r>
            <a:r>
              <a:rPr lang="en-US" dirty="0" smtClean="0">
                <a:sym typeface="Wingdings"/>
              </a:rPr>
              <a:t> most crustaceans</a:t>
            </a:r>
            <a:endParaRPr lang="en-US" dirty="0" smtClean="0"/>
          </a:p>
          <a:p>
            <a:pPr lvl="2"/>
            <a:r>
              <a:rPr lang="en-US" dirty="0" smtClean="0"/>
              <a:t>Abdomen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512" y="3946398"/>
            <a:ext cx="4840870" cy="27301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991" y="1258874"/>
            <a:ext cx="3720809" cy="184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451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694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Compound Eyes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9694"/>
            <a:ext cx="6050743" cy="493176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Compound Eye</a:t>
            </a:r>
          </a:p>
          <a:p>
            <a:pPr lvl="1"/>
            <a:r>
              <a:rPr lang="en-US" dirty="0" smtClean="0"/>
              <a:t>Composed of THOUSANDS of individual visual units</a:t>
            </a:r>
          </a:p>
          <a:p>
            <a:pPr lvl="2"/>
            <a:r>
              <a:rPr lang="en-US" dirty="0" smtClean="0"/>
              <a:t>Each with on lens &amp; </a:t>
            </a:r>
            <a:r>
              <a:rPr lang="en-US" dirty="0" smtClean="0"/>
              <a:t>retina</a:t>
            </a:r>
          </a:p>
          <a:p>
            <a:pPr lvl="2"/>
            <a:r>
              <a:rPr lang="en-US" dirty="0" smtClean="0"/>
              <a:t>Similar to pixel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collectively</a:t>
            </a:r>
            <a:r>
              <a:rPr lang="en-US" dirty="0" smtClean="0">
                <a:sym typeface="Wingdings"/>
              </a:rPr>
              <a:t> forms image</a:t>
            </a:r>
            <a:endParaRPr lang="en-US" dirty="0" smtClean="0"/>
          </a:p>
          <a:p>
            <a:pPr lvl="1"/>
            <a:r>
              <a:rPr lang="en-US" dirty="0" smtClean="0"/>
              <a:t>Brain receives input from each of the units </a:t>
            </a:r>
            <a:r>
              <a:rPr lang="en-US" dirty="0" smtClean="0">
                <a:sym typeface="Wingdings"/>
              </a:rPr>
              <a:t> composes an image of object</a:t>
            </a:r>
          </a:p>
          <a:p>
            <a:pPr lvl="1"/>
            <a:r>
              <a:rPr lang="en-US" dirty="0" smtClean="0">
                <a:sym typeface="Wingdings"/>
              </a:rPr>
              <a:t>Unclear image </a:t>
            </a:r>
          </a:p>
          <a:p>
            <a:pPr lvl="1"/>
            <a:r>
              <a:rPr lang="en-US" dirty="0" smtClean="0">
                <a:sym typeface="Wingdings"/>
              </a:rPr>
              <a:t>See motion much more quickly (“multiple eyes”)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943" y="1199694"/>
            <a:ext cx="2462640" cy="21177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921500" y="3482459"/>
            <a:ext cx="156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Blue Bottle Fly</a:t>
            </a: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4318000"/>
            <a:ext cx="2969833" cy="2159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513023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</a:t>
            </a:r>
            <a:r>
              <a:rPr lang="en-US" dirty="0" smtClean="0">
                <a:latin typeface="Cooper Black"/>
                <a:cs typeface="Cooper Black"/>
                <a:hlinkClick r:id="rId2"/>
              </a:rPr>
              <a:t>Compound Eyes</a:t>
            </a:r>
            <a:endParaRPr lang="en-US" dirty="0">
              <a:latin typeface="Cooper Black"/>
              <a:cs typeface="Cooper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30" y="1213514"/>
            <a:ext cx="8718095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9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Black"/>
                <a:cs typeface="Cooper Black"/>
              </a:rPr>
              <a:t>Features: Body Plan</a:t>
            </a:r>
            <a:endParaRPr lang="en-US" dirty="0">
              <a:latin typeface="Cooper Black"/>
              <a:cs typeface="Coope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26" y="1600200"/>
            <a:ext cx="6540500" cy="505142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Exoskeleton</a:t>
            </a:r>
          </a:p>
          <a:p>
            <a:pPr lvl="1"/>
            <a:r>
              <a:rPr lang="en-US" dirty="0" smtClean="0"/>
              <a:t>Rigid, outer layer </a:t>
            </a:r>
            <a:r>
              <a:rPr lang="en-US" dirty="0" smtClean="0">
                <a:sym typeface="Wingdings"/>
              </a:rPr>
              <a:t> ”shell”</a:t>
            </a:r>
          </a:p>
          <a:p>
            <a:pPr lvl="2"/>
            <a:r>
              <a:rPr lang="en-US" dirty="0" smtClean="0">
                <a:sym typeface="Wingdings"/>
              </a:rPr>
              <a:t>Composed of chitin</a:t>
            </a:r>
          </a:p>
          <a:p>
            <a:pPr lvl="1"/>
            <a:r>
              <a:rPr lang="en-US" dirty="0" smtClean="0">
                <a:sym typeface="Wingdings"/>
              </a:rPr>
              <a:t>Thin &amp; flexible where joints are located</a:t>
            </a:r>
          </a:p>
          <a:p>
            <a:pPr lvl="1"/>
            <a:r>
              <a:rPr lang="en-US" dirty="0" smtClean="0">
                <a:sym typeface="Wingdings"/>
              </a:rPr>
              <a:t>Muscles attached to interior surfaces  allow joints to bend</a:t>
            </a:r>
          </a:p>
          <a:p>
            <a:r>
              <a:rPr lang="en-US" dirty="0" smtClean="0">
                <a:sym typeface="Wingdings"/>
              </a:rPr>
              <a:t>Molting</a:t>
            </a:r>
          </a:p>
          <a:p>
            <a:pPr lvl="1"/>
            <a:r>
              <a:rPr lang="en-US" dirty="0" smtClean="0">
                <a:sym typeface="Wingdings"/>
              </a:rPr>
              <a:t>Shed &amp; discard exoskeletons</a:t>
            </a:r>
          </a:p>
          <a:p>
            <a:pPr lvl="1"/>
            <a:r>
              <a:rPr lang="en-US" dirty="0" smtClean="0">
                <a:sym typeface="Wingdings"/>
              </a:rPr>
              <a:t>New exoskeleton forms beneath old one</a:t>
            </a:r>
          </a:p>
          <a:p>
            <a:pPr lvl="2"/>
            <a:r>
              <a:rPr lang="en-US" dirty="0" smtClean="0">
                <a:sym typeface="Wingdings"/>
              </a:rPr>
              <a:t>Old one breaks open  falls off</a:t>
            </a:r>
          </a:p>
          <a:p>
            <a:pPr lvl="2"/>
            <a:r>
              <a:rPr lang="en-US" dirty="0" smtClean="0">
                <a:hlinkClick r:id="rId2"/>
              </a:rPr>
              <a:t>Is the physics of molting a constraint on arthropod size?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4" y="1227138"/>
            <a:ext cx="2924175" cy="167798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1" y="4286249"/>
            <a:ext cx="2427716" cy="220662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26048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373</Words>
  <Application>Microsoft Macintosh PowerPoint</Application>
  <PresentationFormat>On-screen Show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Arthropods</vt:lpstr>
      <vt:lpstr>PowerPoint Presentation</vt:lpstr>
      <vt:lpstr>Features of Arthropods</vt:lpstr>
      <vt:lpstr>Phylogenetic Diagram: Arthropods</vt:lpstr>
      <vt:lpstr>Characteristics of Arthropods</vt:lpstr>
      <vt:lpstr>Features: Arthropod Body Plan</vt:lpstr>
      <vt:lpstr>Features: Compound Eyes</vt:lpstr>
      <vt:lpstr>Features: Compound Eyes</vt:lpstr>
      <vt:lpstr>Features: Body Plan</vt:lpstr>
      <vt:lpstr>Features: Respiration</vt:lpstr>
      <vt:lpstr>Arachnids: Spiders</vt:lpstr>
      <vt:lpstr>Arachnids: Scorpions &amp; Mites</vt:lpstr>
    </vt:vector>
  </TitlesOfParts>
  <Company>EGHS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Arthropods</dc:title>
  <dc:creator>Jillian Boisse</dc:creator>
  <cp:lastModifiedBy>Jillian Boisse</cp:lastModifiedBy>
  <cp:revision>17</cp:revision>
  <dcterms:created xsi:type="dcterms:W3CDTF">2015-04-30T19:36:11Z</dcterms:created>
  <dcterms:modified xsi:type="dcterms:W3CDTF">2015-05-05T12:54:59Z</dcterms:modified>
</cp:coreProperties>
</file>